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60"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792" autoAdjust="0"/>
  </p:normalViewPr>
  <p:slideViewPr>
    <p:cSldViewPr snapToGrid="0">
      <p:cViewPr>
        <p:scale>
          <a:sx n="100" d="100"/>
          <a:sy n="100" d="100"/>
        </p:scale>
        <p:origin x="-648" y="-169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831343-26DC-4484-974C-62B5A635B72E}" type="datetimeFigureOut">
              <a:rPr lang="nl-NL" smtClean="0"/>
              <a:pPr/>
              <a:t>22-2-2021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9E6F15-7BAC-464F-A8FB-0337DABFD660}" type="slidenum">
              <a:rPr lang="nl-NL" smtClean="0"/>
              <a:pPr/>
              <a:t>‹nr.›</a:t>
            </a:fld>
            <a:endParaRPr lang="nl-NL"/>
          </a:p>
        </p:txBody>
      </p:sp>
    </p:spTree>
    <p:extLst>
      <p:ext uri="{BB962C8B-B14F-4D97-AF65-F5344CB8AC3E}">
        <p14:creationId xmlns:p14="http://schemas.microsoft.com/office/powerpoint/2010/main" val="1158335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610E123-304E-4DEC-A582-7D2733146037}" type="slidenum">
              <a:rPr lang="nl-NL" smtClean="0">
                <a:solidFill>
                  <a:prstClr val="black"/>
                </a:solidFill>
              </a:rPr>
              <a:pPr/>
              <a:t>1</a:t>
            </a:fld>
            <a:endParaRPr lang="nl-NL">
              <a:solidFill>
                <a:prstClr val="black"/>
              </a:solidFill>
            </a:endParaRPr>
          </a:p>
        </p:txBody>
      </p:sp>
    </p:spTree>
    <p:extLst>
      <p:ext uri="{BB962C8B-B14F-4D97-AF65-F5344CB8AC3E}">
        <p14:creationId xmlns:p14="http://schemas.microsoft.com/office/powerpoint/2010/main" val="2075544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908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verticale tekst 2"/>
          <p:cNvSpPr>
            <a:spLocks noGrp="1"/>
          </p:cNvSpPr>
          <p:nvPr>
            <p:ph type="body" orient="vert" idx="1"/>
          </p:nvPr>
        </p:nvSpPr>
        <p:spPr>
          <a:xfrm>
            <a:off x="609600" y="1600201"/>
            <a:ext cx="10972800" cy="4525963"/>
          </a:xfrm>
          <a:prstGeom prst="rect">
            <a:avLst/>
          </a:prstGeo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22-2-2021</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1904383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a:prstGeom prst="rect">
            <a:avLst/>
          </a:prstGeo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609600" y="274639"/>
            <a:ext cx="8026400" cy="5851525"/>
          </a:xfrm>
          <a:prstGeom prst="rect">
            <a:avLst/>
          </a:prstGeo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22-2-2021</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449623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inhoud 2"/>
          <p:cNvSpPr>
            <a:spLocks noGrp="1"/>
          </p:cNvSpPr>
          <p:nvPr>
            <p:ph idx="1" hasCustomPrompt="1"/>
          </p:nvPr>
        </p:nvSpPr>
        <p:spPr>
          <a:xfrm>
            <a:off x="1354667" y="1600201"/>
            <a:ext cx="4487333" cy="1346200"/>
          </a:xfrm>
          <a:prstGeom prst="rect">
            <a:avLst/>
          </a:prstGeom>
        </p:spPr>
        <p:txBody>
          <a:bodyPr/>
          <a:lstStyle>
            <a:lvl1pPr marL="0" indent="0">
              <a:buNone/>
              <a:defRPr lang="nl-NL" sz="1200" kern="1200" dirty="0" smtClean="0">
                <a:solidFill>
                  <a:schemeClr val="tx1"/>
                </a:solidFill>
                <a:latin typeface="+mn-lt"/>
                <a:ea typeface="+mn-ea"/>
                <a:cs typeface="+mn-cs"/>
              </a:defRPr>
            </a:lvl1pPr>
            <a:lvl2pPr marL="342900" indent="-342900">
              <a:defRPr/>
            </a:lvl2pPr>
            <a:lvl3pPr marL="342900" indent="-342900">
              <a:defRPr/>
            </a:lvl3pPr>
          </a:lstStyle>
          <a:p>
            <a:pPr lvl="0"/>
            <a:r>
              <a:rPr lang="nl-NL"/>
              <a:t>Klik om de tekststijl van het model te bewerken</a:t>
            </a:r>
          </a:p>
          <a:p>
            <a:pPr marL="342900" lvl="0" indent="-342900" algn="l" defTabSz="457200" rtl="0" eaLnBrk="1" latinLnBrk="0" hangingPunct="1">
              <a:spcBef>
                <a:spcPct val="20000"/>
              </a:spcBef>
              <a:buFont typeface="Arial"/>
              <a:buChar char="•"/>
            </a:pPr>
            <a:r>
              <a:rPr lang="nl-NL"/>
              <a:t>Tweede niveau</a:t>
            </a:r>
          </a:p>
          <a:p>
            <a:pPr marL="342900" lvl="0" indent="-342900" algn="l" defTabSz="457200" rtl="0" eaLnBrk="1" latinLnBrk="0" hangingPunct="1">
              <a:spcBef>
                <a:spcPct val="20000"/>
              </a:spcBef>
              <a:buFont typeface="Arial"/>
              <a:buChar char="•"/>
            </a:pPr>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22-2-2021</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3989280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tekststijl van het model te bewerken</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22-2-2021</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3446390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inhoud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22-2-2021</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32210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22-2-2021</a:t>
            </a:fld>
            <a:endParaRPr lang="nl-NL">
              <a:solidFill>
                <a:prstClr val="black"/>
              </a:solidFill>
            </a:endParaRPr>
          </a:p>
        </p:txBody>
      </p:sp>
      <p:sp>
        <p:nvSpPr>
          <p:cNvPr id="8" name="Tijdelijke aanduiding voor voettekst 7"/>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9" name="Tijdelijke aanduiding voor dianummer 8"/>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999206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datum 2"/>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22-2-2021</a:t>
            </a:fld>
            <a:endParaRPr lang="nl-NL">
              <a:solidFill>
                <a:prstClr val="black"/>
              </a:solidFill>
            </a:endParaRPr>
          </a:p>
        </p:txBody>
      </p:sp>
      <p:sp>
        <p:nvSpPr>
          <p:cNvPr id="4" name="Tijdelijke aanduiding voor voettekst 3"/>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5" name="Tijdelijke aanduiding voor dianummer 4"/>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326128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22-2-2021</a:t>
            </a:fld>
            <a:endParaRPr lang="nl-NL">
              <a:solidFill>
                <a:prstClr val="black"/>
              </a:solidFill>
            </a:endParaRPr>
          </a:p>
        </p:txBody>
      </p:sp>
      <p:sp>
        <p:nvSpPr>
          <p:cNvPr id="3" name="Tijdelijke aanduiding voor voettekst 2"/>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4" name="Tijdelijke aanduiding voor dianummer 3"/>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840299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a:prstGeom prst="rect">
            <a:avLst/>
          </a:prstGeom>
        </p:spPr>
        <p:txBody>
          <a:bodyPr anchor="b"/>
          <a:lstStyle>
            <a:lvl1pPr algn="l">
              <a:defRPr sz="2000" b="1"/>
            </a:lvl1pPr>
          </a:lstStyle>
          <a:p>
            <a:r>
              <a:rPr lang="nl-NL"/>
              <a:t>Titelstijl van model bewerken</a:t>
            </a:r>
          </a:p>
        </p:txBody>
      </p:sp>
      <p:sp>
        <p:nvSpPr>
          <p:cNvPr id="3" name="Tijdelijke aanduiding voor inhoud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22-2-2021</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2867884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a:prstGeom prst="rect">
            <a:avLst/>
          </a:prstGeom>
        </p:spPr>
        <p:txBody>
          <a:bodyPr anchor="b"/>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22-2-2021</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2881482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hoek 6"/>
          <p:cNvSpPr/>
          <p:nvPr userDrawn="1"/>
        </p:nvSpPr>
        <p:spPr>
          <a:xfrm>
            <a:off x="0" y="0"/>
            <a:ext cx="1238251"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nl-NL" sz="1800">
              <a:solidFill>
                <a:prstClr val="white"/>
              </a:solidFill>
            </a:endParaRPr>
          </a:p>
        </p:txBody>
      </p:sp>
      <p:pic>
        <p:nvPicPr>
          <p:cNvPr id="8" name="Picture 2"/>
          <p:cNvPicPr>
            <a:picLocks noChangeAspect="1" noChangeArrowheads="1"/>
          </p:cNvPicPr>
          <p:nvPr userDrawn="1"/>
        </p:nvPicPr>
        <p:blipFill>
          <a:blip r:embed="rId13" cstate="print"/>
          <a:srcRect/>
          <a:stretch>
            <a:fillRect/>
          </a:stretch>
        </p:blipFill>
        <p:spPr bwMode="auto">
          <a:xfrm>
            <a:off x="23284" y="17464"/>
            <a:ext cx="1200149" cy="750887"/>
          </a:xfrm>
          <a:prstGeom prst="rect">
            <a:avLst/>
          </a:prstGeom>
          <a:noFill/>
          <a:ln w="9525">
            <a:noFill/>
            <a:miter lim="800000"/>
            <a:headEnd/>
            <a:tailEnd/>
          </a:ln>
        </p:spPr>
      </p:pic>
      <p:sp>
        <p:nvSpPr>
          <p:cNvPr id="9" name="Rechthoek 8"/>
          <p:cNvSpPr/>
          <p:nvPr userDrawn="1"/>
        </p:nvSpPr>
        <p:spPr>
          <a:xfrm>
            <a:off x="1238251" y="6704013"/>
            <a:ext cx="10953749" cy="1524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nl-NL" sz="1800">
              <a:solidFill>
                <a:prstClr val="white"/>
              </a:solidFill>
            </a:endParaRPr>
          </a:p>
        </p:txBody>
      </p:sp>
    </p:spTree>
    <p:extLst>
      <p:ext uri="{BB962C8B-B14F-4D97-AF65-F5344CB8AC3E}">
        <p14:creationId xmlns:p14="http://schemas.microsoft.com/office/powerpoint/2010/main" val="28840408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2095476" y="362657"/>
            <a:ext cx="8758631" cy="523220"/>
          </a:xfrm>
          <a:prstGeom prst="rect">
            <a:avLst/>
          </a:prstGeom>
          <a:noFill/>
        </p:spPr>
        <p:txBody>
          <a:bodyPr wrap="square" lIns="91440" tIns="45720" rIns="91440" bIns="45720" rtlCol="0" anchor="t">
            <a:spAutoFit/>
          </a:bodyPr>
          <a:lstStyle/>
          <a:p>
            <a:pPr fontAlgn="base">
              <a:spcBef>
                <a:spcPct val="0"/>
              </a:spcBef>
              <a:spcAft>
                <a:spcPct val="0"/>
              </a:spcAft>
            </a:pPr>
            <a:r>
              <a:rPr lang="nl-NL" sz="2800" b="1" dirty="0">
                <a:latin typeface="Arial"/>
                <a:cs typeface="Arial"/>
              </a:rPr>
              <a:t>2021 DCV LA 3 SW Communicatie met bewoners</a:t>
            </a:r>
          </a:p>
        </p:txBody>
      </p:sp>
      <p:sp>
        <p:nvSpPr>
          <p:cNvPr id="5" name="Text Box 7"/>
          <p:cNvSpPr txBox="1">
            <a:spLocks noChangeArrowheads="1"/>
          </p:cNvSpPr>
          <p:nvPr/>
        </p:nvSpPr>
        <p:spPr bwMode="auto">
          <a:xfrm>
            <a:off x="2218601" y="1066980"/>
            <a:ext cx="4176118"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fontAlgn="base">
              <a:spcBef>
                <a:spcPct val="0"/>
              </a:spcBef>
              <a:spcAft>
                <a:spcPct val="0"/>
              </a:spcAft>
            </a:pPr>
            <a:r>
              <a:rPr lang="nl-NL" sz="1200" b="1" dirty="0">
                <a:solidFill>
                  <a:srgbClr val="0070C0"/>
                </a:solidFill>
                <a:ea typeface="Calibri" pitchFamily="34" charset="0"/>
                <a:cs typeface="Arial" charset="0"/>
              </a:rPr>
              <a:t>Leerdoel</a:t>
            </a:r>
          </a:p>
          <a:p>
            <a:pPr fontAlgn="base">
              <a:spcBef>
                <a:spcPct val="0"/>
              </a:spcBef>
              <a:spcAft>
                <a:spcPct val="0"/>
              </a:spcAft>
            </a:pPr>
            <a:r>
              <a:rPr lang="nl-NL" sz="1200" dirty="0">
                <a:solidFill>
                  <a:prstClr val="black"/>
                </a:solidFill>
                <a:ea typeface="Calibri" pitchFamily="34" charset="0"/>
                <a:cs typeface="Arial" charset="0"/>
              </a:rPr>
              <a:t>De communicatie met bewoners rond je eigen project in je eigen omgeving gestructureerd aanpakken via middelen die passen bij de bewoners en je project.  </a:t>
            </a:r>
            <a:endParaRPr lang="nl-NL" sz="1100" dirty="0">
              <a:solidFill>
                <a:prstClr val="black"/>
              </a:solidFill>
              <a:ea typeface="Calibri" pitchFamily="34" charset="0"/>
              <a:cs typeface="Arial" charset="0"/>
            </a:endParaRPr>
          </a:p>
        </p:txBody>
      </p:sp>
      <p:sp>
        <p:nvSpPr>
          <p:cNvPr id="6" name="Text Box 8"/>
          <p:cNvSpPr txBox="1">
            <a:spLocks noChangeArrowheads="1"/>
          </p:cNvSpPr>
          <p:nvPr/>
        </p:nvSpPr>
        <p:spPr bwMode="auto">
          <a:xfrm>
            <a:off x="2218600" y="1996208"/>
            <a:ext cx="4176119" cy="1200329"/>
          </a:xfrm>
          <a:prstGeom prst="rect">
            <a:avLst/>
          </a:prstGeom>
          <a:noFill/>
          <a:ln w="9525">
            <a:solidFill>
              <a:schemeClr val="tx1"/>
            </a:solidFill>
            <a:miter lim="800000"/>
            <a:headEnd/>
            <a:tailEnd/>
          </a:ln>
          <a:effectLst/>
        </p:spPr>
        <p:txBody>
          <a:bodyPr wrap="square" anchor="t">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lvl="0" fontAlgn="base">
              <a:spcBef>
                <a:spcPct val="0"/>
              </a:spcBef>
              <a:spcAft>
                <a:spcPct val="0"/>
              </a:spcAft>
            </a:pPr>
            <a:r>
              <a:rPr lang="nl-NL" sz="1200" b="1" dirty="0">
                <a:solidFill>
                  <a:srgbClr val="0070C0"/>
                </a:solidFill>
                <a:ea typeface="Calibri" pitchFamily="34" charset="0"/>
                <a:cs typeface="Arial" charset="0"/>
              </a:rPr>
              <a:t>Leerproduct</a:t>
            </a:r>
          </a:p>
          <a:p>
            <a:pPr fontAlgn="base">
              <a:spcBef>
                <a:spcPct val="0"/>
              </a:spcBef>
              <a:spcAft>
                <a:spcPct val="0"/>
              </a:spcAft>
            </a:pPr>
            <a:r>
              <a:rPr lang="nl-NL" sz="1200" dirty="0">
                <a:latin typeface="Arial"/>
                <a:ea typeface="Calibri" pitchFamily="34" charset="0"/>
                <a:cs typeface="Arial"/>
              </a:rPr>
              <a:t>Een communicatieplan voor je eigen project. Het plan geeft informatie over je gekozen theoretisch model, het doel, middelen, planning en taken rond je eigen project. Het plan laat duidelijk zien hoe je de participatie van de bewoners vorm hebt gegeven. </a:t>
            </a:r>
            <a:endParaRPr lang="nl-NL" sz="1200" dirty="0">
              <a:solidFill>
                <a:srgbClr val="FF0000"/>
              </a:solidFill>
              <a:ea typeface="Calibri" pitchFamily="34" charset="0"/>
              <a:cs typeface="Arial" charset="0"/>
            </a:endParaRPr>
          </a:p>
        </p:txBody>
      </p:sp>
      <p:sp>
        <p:nvSpPr>
          <p:cNvPr id="7" name="Text Box 9"/>
          <p:cNvSpPr txBox="1">
            <a:spLocks noChangeArrowheads="1"/>
          </p:cNvSpPr>
          <p:nvPr/>
        </p:nvSpPr>
        <p:spPr bwMode="auto">
          <a:xfrm>
            <a:off x="2218600" y="3240144"/>
            <a:ext cx="4191214" cy="249299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lvl1pPr marL="176213" indent="-176213">
              <a:tabLst>
                <a:tab pos="176213" algn="l"/>
                <a:tab pos="1163638" algn="l"/>
              </a:tabLst>
              <a:defRPr sz="2400">
                <a:solidFill>
                  <a:schemeClr val="tx1"/>
                </a:solidFill>
                <a:latin typeface="Arial" charset="0"/>
                <a:ea typeface="ＭＳ Ｐゴシック" pitchFamily="36" charset="-128"/>
              </a:defRPr>
            </a:lvl1pPr>
            <a:lvl2pPr marL="37931725" indent="-37474525">
              <a:tabLst>
                <a:tab pos="176213" algn="l"/>
                <a:tab pos="1163638" algn="l"/>
              </a:tabLst>
              <a:defRPr sz="2400">
                <a:solidFill>
                  <a:schemeClr val="tx1"/>
                </a:solidFill>
                <a:latin typeface="Arial" charset="0"/>
                <a:ea typeface="ＭＳ Ｐゴシック" pitchFamily="36" charset="-128"/>
              </a:defRPr>
            </a:lvl2pPr>
            <a:lvl3pPr>
              <a:tabLst>
                <a:tab pos="176213" algn="l"/>
                <a:tab pos="1163638" algn="l"/>
              </a:tabLst>
              <a:defRPr sz="2400">
                <a:solidFill>
                  <a:schemeClr val="tx1"/>
                </a:solidFill>
                <a:latin typeface="Arial" charset="0"/>
                <a:ea typeface="ＭＳ Ｐゴシック" pitchFamily="36" charset="-128"/>
              </a:defRPr>
            </a:lvl3pPr>
            <a:lvl4pPr>
              <a:tabLst>
                <a:tab pos="176213" algn="l"/>
                <a:tab pos="1163638" algn="l"/>
              </a:tabLst>
              <a:defRPr sz="2400">
                <a:solidFill>
                  <a:schemeClr val="tx1"/>
                </a:solidFill>
                <a:latin typeface="Arial" charset="0"/>
                <a:ea typeface="ＭＳ Ｐゴシック" pitchFamily="36" charset="-128"/>
              </a:defRPr>
            </a:lvl4pPr>
            <a:lvl5pPr>
              <a:tabLst>
                <a:tab pos="176213" algn="l"/>
                <a:tab pos="1163638" algn="l"/>
              </a:tabLst>
              <a:defRPr sz="2400">
                <a:solidFill>
                  <a:schemeClr val="tx1"/>
                </a:solidFill>
                <a:latin typeface="Arial" charset="0"/>
                <a:ea typeface="ＭＳ Ｐゴシック" pitchFamily="36" charset="-128"/>
              </a:defRPr>
            </a:lvl5pPr>
            <a:lvl6pPr marL="4572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6pPr>
            <a:lvl7pPr marL="9144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9pPr>
          </a:lstStyle>
          <a:p>
            <a:pPr marL="0" indent="0" fontAlgn="base">
              <a:spcBef>
                <a:spcPct val="0"/>
              </a:spcBef>
              <a:spcAft>
                <a:spcPct val="0"/>
              </a:spcAft>
              <a:tabLst/>
            </a:pPr>
            <a:r>
              <a:rPr lang="nl-NL" sz="1200" b="1" dirty="0" err="1">
                <a:solidFill>
                  <a:srgbClr val="0070C0"/>
                </a:solidFill>
                <a:latin typeface="Arial"/>
                <a:ea typeface="Calibri" pitchFamily="34" charset="0"/>
                <a:cs typeface="Arial"/>
              </a:rPr>
              <a:t>Leerpad</a:t>
            </a:r>
            <a:r>
              <a:rPr lang="nl-NL" sz="1200" b="1" dirty="0">
                <a:latin typeface="Arial"/>
                <a:ea typeface="Calibri" pitchFamily="34" charset="0"/>
                <a:cs typeface="Arial"/>
              </a:rPr>
              <a:t>		         	</a:t>
            </a:r>
            <a:endParaRPr lang="nl-NL" sz="1200" b="1" dirty="0">
              <a:solidFill>
                <a:prstClr val="black"/>
              </a:solidFill>
              <a:ea typeface="Calibri" pitchFamily="34" charset="0"/>
              <a:cs typeface="Arial" charset="0"/>
            </a:endParaRPr>
          </a:p>
          <a:p>
            <a:pPr marL="171450" indent="-171450" fontAlgn="base">
              <a:spcBef>
                <a:spcPct val="0"/>
              </a:spcBef>
              <a:spcAft>
                <a:spcPct val="0"/>
              </a:spcAft>
              <a:buFontTx/>
              <a:buChar char="-"/>
              <a:tabLst/>
            </a:pPr>
            <a:r>
              <a:rPr lang="nl-NL" sz="1200" dirty="0">
                <a:latin typeface="Arial"/>
                <a:ea typeface="Calibri" pitchFamily="34" charset="0"/>
                <a:cs typeface="Arial"/>
              </a:rPr>
              <a:t>Zoek uit hoe je een communicatieplan opzet en maak een raamwerk. </a:t>
            </a:r>
            <a:endParaRPr lang="nl-NL" sz="1200" dirty="0">
              <a:ea typeface="Calibri" pitchFamily="34" charset="0"/>
              <a:cs typeface="Arial" charset="0"/>
            </a:endParaRPr>
          </a:p>
          <a:p>
            <a:pPr marL="171450" indent="-171450" fontAlgn="base">
              <a:spcBef>
                <a:spcPct val="0"/>
              </a:spcBef>
              <a:spcAft>
                <a:spcPct val="0"/>
              </a:spcAft>
              <a:buFontTx/>
              <a:buChar char="-"/>
              <a:tabLst/>
            </a:pPr>
            <a:r>
              <a:rPr lang="nl-NL" sz="1200" dirty="0">
                <a:latin typeface="Arial"/>
                <a:ea typeface="Calibri" pitchFamily="34" charset="0"/>
                <a:cs typeface="Arial"/>
              </a:rPr>
              <a:t>Zoek uit hoe je de bewoner het beste kunt betrekken, informeren en activeren. Maak een keuze voor een model en motiveer die keuze. </a:t>
            </a:r>
            <a:endParaRPr lang="nl-NL" sz="1200" dirty="0">
              <a:ea typeface="Calibri" pitchFamily="34" charset="0"/>
              <a:cs typeface="Arial" charset="0"/>
            </a:endParaRPr>
          </a:p>
          <a:p>
            <a:pPr marL="171450" indent="-171450" fontAlgn="base">
              <a:spcBef>
                <a:spcPct val="0"/>
              </a:spcBef>
              <a:spcAft>
                <a:spcPct val="0"/>
              </a:spcAft>
              <a:buFontTx/>
              <a:buChar char="-"/>
              <a:tabLst/>
            </a:pPr>
            <a:r>
              <a:rPr lang="nl-NL" sz="1200" dirty="0">
                <a:latin typeface="Arial"/>
                <a:ea typeface="Calibri" pitchFamily="34" charset="0"/>
                <a:cs typeface="Arial"/>
              </a:rPr>
              <a:t>Werk in een stappenplan uit hoe je de verschillende bewoners gaan benaderen. Leg uit waarom je voor deze stappen kiest en wat je ermee wilt bereiken. </a:t>
            </a:r>
            <a:endParaRPr lang="nl-NL" sz="1200" dirty="0">
              <a:ea typeface="Calibri" pitchFamily="34" charset="0"/>
              <a:cs typeface="Arial" charset="0"/>
            </a:endParaRPr>
          </a:p>
          <a:p>
            <a:pPr marL="171450" indent="-171450" fontAlgn="base">
              <a:spcBef>
                <a:spcPct val="0"/>
              </a:spcBef>
              <a:spcAft>
                <a:spcPct val="0"/>
              </a:spcAft>
              <a:buFontTx/>
              <a:buChar char="-"/>
              <a:tabLst/>
            </a:pPr>
            <a:r>
              <a:rPr lang="nl-NL" sz="1200" dirty="0">
                <a:latin typeface="Arial"/>
                <a:ea typeface="Calibri" pitchFamily="34" charset="0"/>
                <a:cs typeface="Arial"/>
              </a:rPr>
              <a:t>Maak een lijst van werkzaamheden die moeten gebeuren en bepaal de deadlines voor de verschillende onderdelen. </a:t>
            </a:r>
            <a:endParaRPr lang="nl-NL" sz="1200" dirty="0">
              <a:ea typeface="Calibri" pitchFamily="34" charset="0"/>
              <a:cs typeface="Arial" charset="0"/>
            </a:endParaRPr>
          </a:p>
          <a:p>
            <a:pPr marL="171450" lvl="0" indent="-171450" fontAlgn="base">
              <a:spcBef>
                <a:spcPct val="0"/>
              </a:spcBef>
              <a:spcAft>
                <a:spcPct val="0"/>
              </a:spcAft>
              <a:buFontTx/>
              <a:buChar char="-"/>
              <a:tabLst/>
            </a:pPr>
            <a:r>
              <a:rPr lang="nl-NL" sz="1200" dirty="0">
                <a:latin typeface="Arial"/>
                <a:ea typeface="Calibri" pitchFamily="34" charset="0"/>
                <a:cs typeface="Arial"/>
              </a:rPr>
              <a:t>Maak op basis van deze gegevens een planning.</a:t>
            </a:r>
          </a:p>
        </p:txBody>
      </p:sp>
      <p:sp>
        <p:nvSpPr>
          <p:cNvPr id="8" name="Text Box 14"/>
          <p:cNvSpPr txBox="1">
            <a:spLocks noChangeArrowheads="1"/>
          </p:cNvSpPr>
          <p:nvPr/>
        </p:nvSpPr>
        <p:spPr bwMode="auto">
          <a:xfrm>
            <a:off x="7213612" y="4290638"/>
            <a:ext cx="3803811" cy="664797"/>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a:spcBef>
                <a:spcPct val="50000"/>
              </a:spcBef>
            </a:pPr>
            <a:r>
              <a:rPr lang="nl-NL" sz="1200" b="1">
                <a:solidFill>
                  <a:schemeClr val="accent1"/>
                </a:solidFill>
              </a:rPr>
              <a:t>Bronnen</a:t>
            </a:r>
          </a:p>
          <a:p>
            <a:pPr marL="176213" indent="-176213" defTabSz="457200">
              <a:lnSpc>
                <a:spcPct val="80000"/>
              </a:lnSpc>
              <a:spcBef>
                <a:spcPct val="50000"/>
              </a:spcBef>
              <a:buFontTx/>
              <a:buChar char="•"/>
              <a:tabLst>
                <a:tab pos="176213" algn="l"/>
                <a:tab pos="1163638" algn="l"/>
              </a:tabLst>
            </a:pPr>
            <a:r>
              <a:rPr lang="nl-NL" sz="1200"/>
              <a:t>Probeer zelf goede bronnen te vinden en vermeld die ook in je communicatieplan!</a:t>
            </a:r>
          </a:p>
        </p:txBody>
      </p:sp>
      <p:sp>
        <p:nvSpPr>
          <p:cNvPr id="11" name="Text Box 14"/>
          <p:cNvSpPr txBox="1">
            <a:spLocks noChangeArrowheads="1"/>
          </p:cNvSpPr>
          <p:nvPr/>
        </p:nvSpPr>
        <p:spPr bwMode="auto">
          <a:xfrm>
            <a:off x="7178399" y="2774297"/>
            <a:ext cx="3803856" cy="997196"/>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a:spcBef>
                <a:spcPct val="50000"/>
              </a:spcBef>
            </a:pPr>
            <a:r>
              <a:rPr lang="nl-NL" sz="1200" b="1" dirty="0">
                <a:solidFill>
                  <a:schemeClr val="accent1"/>
                </a:solidFill>
                <a:latin typeface="Arial" panose="020B0604020202020204" pitchFamily="34" charset="0"/>
                <a:cs typeface="Arial" panose="020B0604020202020204" pitchFamily="34" charset="0"/>
              </a:rPr>
              <a:t>Bijeenkomsten &amp; Tijd</a:t>
            </a:r>
          </a:p>
          <a:p>
            <a:pPr marL="176213" indent="-176213" defTabSz="457200">
              <a:lnSpc>
                <a:spcPct val="80000"/>
              </a:lnSpc>
              <a:spcBef>
                <a:spcPct val="50000"/>
              </a:spcBef>
              <a:buFontTx/>
              <a:buChar char="•"/>
              <a:tabLst>
                <a:tab pos="176213" algn="l"/>
                <a:tab pos="1163638" algn="l"/>
              </a:tabLst>
            </a:pPr>
            <a:r>
              <a:rPr lang="nl-NL" sz="1200" dirty="0">
                <a:solidFill>
                  <a:prstClr val="black"/>
                </a:solidFill>
                <a:latin typeface="Arial" panose="020B0604020202020204" pitchFamily="34" charset="0"/>
                <a:cs typeface="Arial" panose="020B0604020202020204" pitchFamily="34" charset="0"/>
              </a:rPr>
              <a:t>IBS en Expertlessen in periode 3 </a:t>
            </a:r>
          </a:p>
          <a:p>
            <a:pPr marL="176213" indent="-176213" defTabSz="457200">
              <a:lnSpc>
                <a:spcPct val="80000"/>
              </a:lnSpc>
              <a:spcBef>
                <a:spcPct val="50000"/>
              </a:spcBef>
              <a:buFontTx/>
              <a:buChar char="•"/>
              <a:tabLst>
                <a:tab pos="176213" algn="l"/>
                <a:tab pos="1163638" algn="l"/>
              </a:tabLst>
            </a:pPr>
            <a:r>
              <a:rPr lang="nl-NL" sz="1200">
                <a:solidFill>
                  <a:srgbClr val="000000"/>
                </a:solidFill>
                <a:latin typeface="Arial" panose="020B0604020202020204" pitchFamily="34" charset="0"/>
                <a:cs typeface="Arial" panose="020B0604020202020204" pitchFamily="34" charset="0"/>
              </a:rPr>
              <a:t>Versie </a:t>
            </a:r>
            <a:r>
              <a:rPr lang="nl-NL" sz="1200" dirty="0">
                <a:solidFill>
                  <a:srgbClr val="000000"/>
                </a:solidFill>
                <a:latin typeface="Arial" panose="020B0604020202020204" pitchFamily="34" charset="0"/>
                <a:cs typeface="Arial" panose="020B0604020202020204" pitchFamily="34" charset="0"/>
              </a:rPr>
              <a:t>1 = 12-3-2021</a:t>
            </a:r>
            <a:r>
              <a:rPr lang="en-US" sz="1200" dirty="0">
                <a:solidFill>
                  <a:srgbClr val="000000"/>
                </a:solidFill>
                <a:latin typeface="Arial" panose="020B0604020202020204" pitchFamily="34" charset="0"/>
                <a:cs typeface="Arial" panose="020B0604020202020204" pitchFamily="34" charset="0"/>
              </a:rPr>
              <a:t> </a:t>
            </a:r>
          </a:p>
          <a:p>
            <a:pPr marL="176213" indent="-176213" defTabSz="457200">
              <a:lnSpc>
                <a:spcPct val="80000"/>
              </a:lnSpc>
              <a:spcBef>
                <a:spcPct val="50000"/>
              </a:spcBef>
              <a:buFontTx/>
              <a:buChar char="•"/>
              <a:tabLst>
                <a:tab pos="176213" algn="l"/>
                <a:tab pos="1163638" algn="l"/>
              </a:tabLst>
            </a:pPr>
            <a:r>
              <a:rPr lang="nl-NL" sz="1200" dirty="0">
                <a:solidFill>
                  <a:srgbClr val="000000"/>
                </a:solidFill>
                <a:latin typeface="Arial" panose="020B0604020202020204" pitchFamily="34" charset="0"/>
                <a:cs typeface="Arial" panose="020B0604020202020204" pitchFamily="34" charset="0"/>
              </a:rPr>
              <a:t>Versie 2 = 26 -3 -2021</a:t>
            </a:r>
            <a:endParaRPr lang="nl-NL" sz="1200" dirty="0">
              <a:latin typeface="Arial" panose="020B0604020202020204" pitchFamily="34" charset="0"/>
              <a:cs typeface="Arial" panose="020B0604020202020204" pitchFamily="34" charset="0"/>
            </a:endParaRPr>
          </a:p>
        </p:txBody>
      </p:sp>
      <p:pic>
        <p:nvPicPr>
          <p:cNvPr id="9" name="Afbeelding 8"/>
          <p:cNvPicPr>
            <a:picLocks noChangeAspect="1"/>
          </p:cNvPicPr>
          <p:nvPr/>
        </p:nvPicPr>
        <p:blipFill rotWithShape="1">
          <a:blip r:embed="rId3" cstate="print"/>
          <a:srcRect l="21805" r="10840"/>
          <a:stretch/>
        </p:blipFill>
        <p:spPr>
          <a:xfrm>
            <a:off x="1730965" y="1068838"/>
            <a:ext cx="299335" cy="412425"/>
          </a:xfrm>
          <a:prstGeom prst="rect">
            <a:avLst/>
          </a:prstGeom>
        </p:spPr>
      </p:pic>
      <p:pic>
        <p:nvPicPr>
          <p:cNvPr id="12" name="Afbeelding 11"/>
          <p:cNvPicPr>
            <a:picLocks noChangeAspect="1"/>
          </p:cNvPicPr>
          <p:nvPr/>
        </p:nvPicPr>
        <p:blipFill>
          <a:blip r:embed="rId4" cstate="print"/>
          <a:stretch>
            <a:fillRect/>
          </a:stretch>
        </p:blipFill>
        <p:spPr>
          <a:xfrm>
            <a:off x="1785031" y="1996550"/>
            <a:ext cx="263290" cy="321303"/>
          </a:xfrm>
          <a:prstGeom prst="rect">
            <a:avLst/>
          </a:prstGeom>
        </p:spPr>
      </p:pic>
      <p:pic>
        <p:nvPicPr>
          <p:cNvPr id="14" name="Afbeelding 13"/>
          <p:cNvPicPr>
            <a:picLocks noChangeAspect="1"/>
          </p:cNvPicPr>
          <p:nvPr/>
        </p:nvPicPr>
        <p:blipFill>
          <a:blip r:embed="rId5" cstate="print"/>
          <a:stretch>
            <a:fillRect/>
          </a:stretch>
        </p:blipFill>
        <p:spPr>
          <a:xfrm>
            <a:off x="1795310" y="3244334"/>
            <a:ext cx="266283" cy="416301"/>
          </a:xfrm>
          <a:prstGeom prst="rect">
            <a:avLst/>
          </a:prstGeom>
        </p:spPr>
      </p:pic>
      <p:pic>
        <p:nvPicPr>
          <p:cNvPr id="16" name="Afbeelding 15"/>
          <p:cNvPicPr>
            <a:picLocks noChangeAspect="1"/>
          </p:cNvPicPr>
          <p:nvPr/>
        </p:nvPicPr>
        <p:blipFill>
          <a:blip r:embed="rId6" cstate="print"/>
          <a:stretch>
            <a:fillRect/>
          </a:stretch>
        </p:blipFill>
        <p:spPr>
          <a:xfrm>
            <a:off x="6680151" y="1232872"/>
            <a:ext cx="385812" cy="263054"/>
          </a:xfrm>
          <a:prstGeom prst="rect">
            <a:avLst/>
          </a:prstGeom>
        </p:spPr>
      </p:pic>
      <p:pic>
        <p:nvPicPr>
          <p:cNvPr id="17" name="Afbeelding 16"/>
          <p:cNvPicPr>
            <a:picLocks noChangeAspect="1"/>
          </p:cNvPicPr>
          <p:nvPr/>
        </p:nvPicPr>
        <p:blipFill>
          <a:blip r:embed="rId7" cstate="print"/>
          <a:stretch>
            <a:fillRect/>
          </a:stretch>
        </p:blipFill>
        <p:spPr>
          <a:xfrm>
            <a:off x="6694444" y="4407979"/>
            <a:ext cx="299225" cy="290796"/>
          </a:xfrm>
          <a:prstGeom prst="rect">
            <a:avLst/>
          </a:prstGeom>
        </p:spPr>
      </p:pic>
      <p:pic>
        <p:nvPicPr>
          <p:cNvPr id="23" name="Afbeelding 22"/>
          <p:cNvPicPr>
            <a:picLocks noChangeAspect="1"/>
          </p:cNvPicPr>
          <p:nvPr/>
        </p:nvPicPr>
        <p:blipFill rotWithShape="1">
          <a:blip r:embed="rId8" cstate="print"/>
          <a:srcRect l="17050" t="33024" r="61669" b="30375"/>
          <a:stretch/>
        </p:blipFill>
        <p:spPr>
          <a:xfrm>
            <a:off x="6738362" y="2771547"/>
            <a:ext cx="269390" cy="260485"/>
          </a:xfrm>
          <a:prstGeom prst="rect">
            <a:avLst/>
          </a:prstGeom>
        </p:spPr>
      </p:pic>
      <p:pic>
        <p:nvPicPr>
          <p:cNvPr id="2" name="Afbeelding 1"/>
          <p:cNvPicPr>
            <a:picLocks noChangeAspect="1"/>
          </p:cNvPicPr>
          <p:nvPr/>
        </p:nvPicPr>
        <p:blipFill>
          <a:blip r:embed="rId9" cstate="print"/>
          <a:stretch>
            <a:fillRect/>
          </a:stretch>
        </p:blipFill>
        <p:spPr>
          <a:xfrm>
            <a:off x="0" y="0"/>
            <a:ext cx="1275008" cy="915544"/>
          </a:xfrm>
          <a:prstGeom prst="rect">
            <a:avLst/>
          </a:prstGeom>
        </p:spPr>
      </p:pic>
      <p:pic>
        <p:nvPicPr>
          <p:cNvPr id="1026" name="Picture 2"/>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3937" t="8406" r="6749" b="10804"/>
          <a:stretch/>
        </p:blipFill>
        <p:spPr bwMode="auto">
          <a:xfrm>
            <a:off x="10303841" y="5154309"/>
            <a:ext cx="1638970" cy="1660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hthoek 2">
            <a:extLst>
              <a:ext uri="{FF2B5EF4-FFF2-40B4-BE49-F238E27FC236}">
                <a16:creationId xmlns:a16="http://schemas.microsoft.com/office/drawing/2014/main" id="{C9205448-7275-4D70-BD2C-9601EC203767}"/>
              </a:ext>
            </a:extLst>
          </p:cNvPr>
          <p:cNvSpPr/>
          <p:nvPr/>
        </p:nvSpPr>
        <p:spPr>
          <a:xfrm>
            <a:off x="7851238" y="1010578"/>
            <a:ext cx="242374" cy="369332"/>
          </a:xfrm>
          <a:prstGeom prst="rect">
            <a:avLst/>
          </a:prstGeom>
        </p:spPr>
        <p:txBody>
          <a:bodyPr wrap="none">
            <a:spAutoFit/>
          </a:bodyPr>
          <a:lstStyle/>
          <a:p>
            <a:r>
              <a:rPr lang="nl-NL">
                <a:solidFill>
                  <a:srgbClr val="000000"/>
                </a:solidFill>
                <a:latin typeface="Times New Roman" panose="02020603050405020304" pitchFamily="18" charset="0"/>
              </a:rPr>
              <a:t> </a:t>
            </a:r>
            <a:endParaRPr lang="nl-NL"/>
          </a:p>
        </p:txBody>
      </p:sp>
      <p:sp>
        <p:nvSpPr>
          <p:cNvPr id="10" name="Rechthoek 9">
            <a:extLst>
              <a:ext uri="{FF2B5EF4-FFF2-40B4-BE49-F238E27FC236}">
                <a16:creationId xmlns:a16="http://schemas.microsoft.com/office/drawing/2014/main" id="{9699695F-D735-449F-8D92-FD145EA9DCA1}"/>
              </a:ext>
            </a:extLst>
          </p:cNvPr>
          <p:cNvSpPr/>
          <p:nvPr/>
        </p:nvSpPr>
        <p:spPr>
          <a:xfrm>
            <a:off x="5974813" y="3244334"/>
            <a:ext cx="242374" cy="369332"/>
          </a:xfrm>
          <a:prstGeom prst="rect">
            <a:avLst/>
          </a:prstGeom>
        </p:spPr>
        <p:txBody>
          <a:bodyPr wrap="none">
            <a:spAutoFit/>
          </a:bodyPr>
          <a:lstStyle/>
          <a:p>
            <a:r>
              <a:rPr lang="nl-NL">
                <a:solidFill>
                  <a:srgbClr val="000000"/>
                </a:solidFill>
                <a:latin typeface="Times New Roman" panose="02020603050405020304" pitchFamily="18" charset="0"/>
              </a:rPr>
              <a:t> </a:t>
            </a:r>
            <a:endParaRPr lang="nl-NL"/>
          </a:p>
        </p:txBody>
      </p:sp>
      <p:sp>
        <p:nvSpPr>
          <p:cNvPr id="19" name="Rechthoek 18">
            <a:extLst>
              <a:ext uri="{FF2B5EF4-FFF2-40B4-BE49-F238E27FC236}">
                <a16:creationId xmlns:a16="http://schemas.microsoft.com/office/drawing/2014/main" id="{609EE7B8-C439-4B9C-9C8F-D45345D8EF4F}"/>
              </a:ext>
            </a:extLst>
          </p:cNvPr>
          <p:cNvSpPr/>
          <p:nvPr/>
        </p:nvSpPr>
        <p:spPr>
          <a:xfrm>
            <a:off x="7143231" y="1108501"/>
            <a:ext cx="3874192" cy="1384995"/>
          </a:xfrm>
          <a:prstGeom prst="rect">
            <a:avLst/>
          </a:prstGeom>
          <a:ln>
            <a:solidFill>
              <a:schemeClr val="tx1"/>
            </a:solidFill>
          </a:ln>
        </p:spPr>
        <p:txBody>
          <a:bodyPr wrap="square">
            <a:spAutoFit/>
          </a:bodyPr>
          <a:lstStyle/>
          <a:p>
            <a:pPr fontAlgn="base"/>
            <a:r>
              <a:rPr lang="nl-NL" sz="1200" b="1" dirty="0">
                <a:solidFill>
                  <a:srgbClr val="0070C0"/>
                </a:solidFill>
                <a:latin typeface="Arial" panose="020B0604020202020204" pitchFamily="34" charset="0"/>
                <a:cs typeface="Arial" panose="020B0604020202020204" pitchFamily="34" charset="0"/>
              </a:rPr>
              <a:t>Samenwerken</a:t>
            </a:r>
            <a:r>
              <a:rPr lang="nl-NL" sz="1200" b="1" dirty="0">
                <a:solidFill>
                  <a:srgbClr val="000000"/>
                </a:solidFill>
                <a:latin typeface="Arial" panose="020B0604020202020204" pitchFamily="34" charset="0"/>
                <a:cs typeface="Arial" panose="020B0604020202020204" pitchFamily="34" charset="0"/>
              </a:rPr>
              <a:t> </a:t>
            </a:r>
            <a:r>
              <a:rPr lang="en-US" sz="1200" dirty="0">
                <a:solidFill>
                  <a:srgbClr val="000000"/>
                </a:solidFill>
                <a:latin typeface="Arial" panose="020B0604020202020204" pitchFamily="34" charset="0"/>
                <a:cs typeface="Arial" panose="020B0604020202020204" pitchFamily="34" charset="0"/>
              </a:rPr>
              <a:t>​</a:t>
            </a:r>
          </a:p>
          <a:p>
            <a:pPr fontAlgn="base"/>
            <a:r>
              <a:rPr lang="en-US" sz="1200" dirty="0">
                <a:solidFill>
                  <a:srgbClr val="000000"/>
                </a:solidFill>
                <a:latin typeface="Arial" panose="020B0604020202020204" pitchFamily="34" charset="0"/>
                <a:cs typeface="Arial" panose="020B0604020202020204" pitchFamily="34" charset="0"/>
              </a:rPr>
              <a:t>* </a:t>
            </a:r>
            <a:r>
              <a:rPr lang="en-US" sz="1200" dirty="0" err="1">
                <a:solidFill>
                  <a:srgbClr val="000000"/>
                </a:solidFill>
                <a:latin typeface="Arial" panose="020B0604020202020204" pitchFamily="34" charset="0"/>
                <a:cs typeface="Arial" panose="020B0604020202020204" pitchFamily="34" charset="0"/>
              </a:rPr>
              <a:t>Dit</a:t>
            </a:r>
            <a:r>
              <a:rPr lang="en-US" sz="1200" dirty="0">
                <a:solidFill>
                  <a:srgbClr val="000000"/>
                </a:solidFill>
                <a:latin typeface="Arial" panose="020B0604020202020204" pitchFamily="34" charset="0"/>
                <a:cs typeface="Arial" panose="020B0604020202020204" pitchFamily="34" charset="0"/>
              </a:rPr>
              <a:t> LA </a:t>
            </a:r>
            <a:r>
              <a:rPr lang="en-US" sz="1200" dirty="0" err="1">
                <a:solidFill>
                  <a:srgbClr val="000000"/>
                </a:solidFill>
                <a:latin typeface="Arial" panose="020B0604020202020204" pitchFamily="34" charset="0"/>
                <a:cs typeface="Arial" panose="020B0604020202020204" pitchFamily="34" charset="0"/>
              </a:rPr>
              <a:t>maak</a:t>
            </a:r>
            <a:r>
              <a:rPr lang="en-US" sz="1200" dirty="0">
                <a:solidFill>
                  <a:srgbClr val="000000"/>
                </a:solidFill>
                <a:latin typeface="Arial" panose="020B0604020202020204" pitchFamily="34" charset="0"/>
                <a:cs typeface="Arial" panose="020B0604020202020204" pitchFamily="34" charset="0"/>
              </a:rPr>
              <a:t> je </a:t>
            </a:r>
            <a:r>
              <a:rPr lang="en-US" sz="1200" dirty="0" err="1">
                <a:solidFill>
                  <a:srgbClr val="000000"/>
                </a:solidFill>
                <a:latin typeface="Arial" panose="020B0604020202020204" pitchFamily="34" charset="0"/>
                <a:cs typeface="Arial" panose="020B0604020202020204" pitchFamily="34" charset="0"/>
              </a:rPr>
              <a:t>individueel</a:t>
            </a:r>
            <a:r>
              <a:rPr lang="en-US" sz="1200" dirty="0">
                <a:solidFill>
                  <a:srgbClr val="000000"/>
                </a:solidFill>
                <a:latin typeface="Arial" panose="020B0604020202020204" pitchFamily="34" charset="0"/>
                <a:cs typeface="Arial" panose="020B0604020202020204" pitchFamily="34" charset="0"/>
              </a:rPr>
              <a:t> </a:t>
            </a:r>
          </a:p>
          <a:p>
            <a:pPr fontAlgn="base">
              <a:buFont typeface="Arial" panose="020B0604020202020204" pitchFamily="34" charset="0"/>
              <a:buChar char="•"/>
            </a:pPr>
            <a:r>
              <a:rPr lang="nl-NL" sz="1200" dirty="0">
                <a:solidFill>
                  <a:srgbClr val="000000"/>
                </a:solidFill>
                <a:latin typeface="Arial" panose="020B0604020202020204" pitchFamily="34" charset="0"/>
                <a:cs typeface="Arial" panose="020B0604020202020204" pitchFamily="34" charset="0"/>
              </a:rPr>
              <a:t>Plaats je product in je portfolio en vraag om feedback.</a:t>
            </a:r>
            <a:r>
              <a:rPr lang="en-US" sz="1200" dirty="0">
                <a:solidFill>
                  <a:srgbClr val="000000"/>
                </a:solidFill>
                <a:latin typeface="Arial" panose="020B0604020202020204" pitchFamily="34" charset="0"/>
                <a:cs typeface="Arial" panose="020B0604020202020204" pitchFamily="34" charset="0"/>
              </a:rPr>
              <a:t>​</a:t>
            </a:r>
          </a:p>
          <a:p>
            <a:pPr fontAlgn="base">
              <a:buFont typeface="Arial" panose="020B0604020202020204" pitchFamily="34" charset="0"/>
              <a:buChar char="•"/>
            </a:pPr>
            <a:r>
              <a:rPr lang="nl-NL" sz="1200" dirty="0">
                <a:solidFill>
                  <a:srgbClr val="000000"/>
                </a:solidFill>
                <a:latin typeface="Arial" panose="020B0604020202020204" pitchFamily="34" charset="0"/>
                <a:cs typeface="Arial" panose="020B0604020202020204" pitchFamily="34" charset="0"/>
              </a:rPr>
              <a:t>Bekijk leerproducten van anderen in hun portfolio en geef feedback.</a:t>
            </a:r>
            <a:r>
              <a:rPr lang="en-US" sz="1200" dirty="0">
                <a:solidFill>
                  <a:srgbClr val="000000"/>
                </a:solidFill>
                <a:latin typeface="Arial" panose="020B0604020202020204" pitchFamily="34" charset="0"/>
                <a:cs typeface="Arial" panose="020B0604020202020204" pitchFamily="34" charset="0"/>
              </a:rPr>
              <a:t>​</a:t>
            </a:r>
          </a:p>
          <a:p>
            <a:pPr fontAlgn="base">
              <a:buFont typeface="Arial" panose="020B0604020202020204" pitchFamily="34" charset="0"/>
              <a:buChar char="•"/>
            </a:pPr>
            <a:r>
              <a:rPr lang="nl-NL" sz="1200" dirty="0">
                <a:solidFill>
                  <a:srgbClr val="000000"/>
                </a:solidFill>
                <a:latin typeface="Arial" panose="020B0604020202020204" pitchFamily="34" charset="0"/>
                <a:cs typeface="Arial" panose="020B0604020202020204" pitchFamily="34" charset="0"/>
              </a:rPr>
              <a:t>Verbeter je leerproduct en plaats versie 2</a:t>
            </a:r>
            <a:r>
              <a:rPr lang="en-US" sz="1200" dirty="0">
                <a:solidFill>
                  <a:srgbClr val="000000"/>
                </a:solidFill>
                <a:latin typeface="Arial" panose="020B0604020202020204" pitchFamily="34" charset="0"/>
                <a:cs typeface="Arial" panose="020B0604020202020204" pitchFamily="34" charset="0"/>
              </a:rPr>
              <a:t>​</a:t>
            </a:r>
          </a:p>
          <a:p>
            <a:pPr fontAlgn="base">
              <a:buFont typeface="Arial" panose="020B0604020202020204" pitchFamily="34" charset="0"/>
              <a:buChar char="•"/>
            </a:pPr>
            <a:endParaRPr lang="en-US" sz="1200"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793297757"/>
      </p:ext>
    </p:extLst>
  </p:cSld>
  <p:clrMapOvr>
    <a:masterClrMapping/>
  </p:clrMapOvr>
</p:sld>
</file>

<file path=ppt/theme/theme1.xml><?xml version="1.0" encoding="utf-8"?>
<a:theme xmlns:a="http://schemas.openxmlformats.org/drawingml/2006/main" name="1_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7a28104-336f-447d-946e-e305ac2bcd47">
      <UserInfo>
        <DisplayName>Thomas Noordeloos</DisplayName>
        <AccountId>17</AccountId>
        <AccountType/>
      </UserInfo>
    </SharedWithUsers>
  </documentManagement>
</p:properties>
</file>

<file path=customXml/itemProps1.xml><?xml version="1.0" encoding="utf-8"?>
<ds:datastoreItem xmlns:ds="http://schemas.openxmlformats.org/officeDocument/2006/customXml" ds:itemID="{F35FA5D4-6BD0-45E9-8E95-0E2DB8066222}">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78081A5-935A-4A4D-8BF0-E1AAE58AFC26}">
  <ds:schemaRefs>
    <ds:schemaRef ds:uri="http://schemas.microsoft.com/sharepoint/v3/contenttype/forms"/>
  </ds:schemaRefs>
</ds:datastoreItem>
</file>

<file path=customXml/itemProps3.xml><?xml version="1.0" encoding="utf-8"?>
<ds:datastoreItem xmlns:ds="http://schemas.openxmlformats.org/officeDocument/2006/customXml" ds:itemID="{B0D65D94-D740-4C39-AE9B-C19B82019149}">
  <ds:schemaRefs>
    <ds:schemaRef ds:uri="47a28104-336f-447d-946e-e305ac2bcd47"/>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265</Words>
  <Application>Microsoft Office PowerPoint</Application>
  <PresentationFormat>Breedbeeld</PresentationFormat>
  <Paragraphs>25</Paragraphs>
  <Slides>1</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Times New Roman</vt:lpstr>
      <vt:lpstr>1_Office-thema</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Pascalle Cup</cp:lastModifiedBy>
  <cp:revision>13</cp:revision>
  <dcterms:created xsi:type="dcterms:W3CDTF">2014-08-31T15:58:02Z</dcterms:created>
  <dcterms:modified xsi:type="dcterms:W3CDTF">2021-02-22T10:06:08Z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